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9" r:id="rId4"/>
    <p:sldId id="270" r:id="rId5"/>
    <p:sldId id="271" r:id="rId6"/>
    <p:sldId id="272" r:id="rId7"/>
    <p:sldId id="275" r:id="rId8"/>
    <p:sldId id="276" r:id="rId9"/>
    <p:sldId id="261" r:id="rId10"/>
    <p:sldId id="267" r:id="rId11"/>
    <p:sldId id="277" r:id="rId12"/>
    <p:sldId id="278" r:id="rId13"/>
    <p:sldId id="279" r:id="rId14"/>
    <p:sldId id="280" r:id="rId15"/>
    <p:sldId id="281" r:id="rId16"/>
    <p:sldId id="283" r:id="rId17"/>
    <p:sldId id="286" r:id="rId18"/>
    <p:sldId id="287" r:id="rId19"/>
    <p:sldId id="288" r:id="rId20"/>
    <p:sldId id="290" r:id="rId21"/>
    <p:sldId id="291" r:id="rId22"/>
    <p:sldId id="292" r:id="rId23"/>
    <p:sldId id="268" r:id="rId24"/>
    <p:sldId id="263" r:id="rId25"/>
    <p:sldId id="266"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52448" autoAdjust="0"/>
    <p:restoredTop sz="94660"/>
  </p:normalViewPr>
  <p:slideViewPr>
    <p:cSldViewPr snapToGrid="0">
      <p:cViewPr varScale="1">
        <p:scale>
          <a:sx n="110" d="100"/>
          <a:sy n="110" d="100"/>
        </p:scale>
        <p:origin x="-312"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A84F0808-0E61-417C-827F-B93B4C0E46B8}" type="datetimeFigureOut">
              <a:rPr lang="ru-RU" smtClean="0"/>
              <a:pPr/>
              <a:t>10.12.2017</a:t>
            </a:fld>
            <a:endParaRPr lang="ru-RU"/>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ru-RU"/>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4136377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2639422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3079255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5" name="Footer Placeholder 4"/>
          <p:cNvSpPr>
            <a:spLocks noGrp="1"/>
          </p:cNvSpPr>
          <p:nvPr>
            <p:ph type="ftr" sz="quarter" idx="11"/>
          </p:nvPr>
        </p:nvSpPr>
        <p:spPr/>
        <p:txBody>
          <a:bodyPr/>
          <a:lstStyle/>
          <a:p>
            <a:endParaRPr lang="ru-RU"/>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1746659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5151187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3502717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8" name="Footer Placeholder 7"/>
          <p:cNvSpPr>
            <a:spLocks noGrp="1"/>
          </p:cNvSpPr>
          <p:nvPr>
            <p:ph type="ftr" sz="quarter" idx="11"/>
          </p:nvPr>
        </p:nvSpPr>
        <p:spPr>
          <a:xfrm>
            <a:off x="561111" y="6391838"/>
            <a:ext cx="3644282" cy="304801"/>
          </a:xfrm>
        </p:spPr>
        <p:txBody>
          <a:bodyPr/>
          <a:lstStyle/>
          <a:p>
            <a:endParaRPr lang="ru-RU"/>
          </a:p>
        </p:txBody>
      </p:sp>
      <p:sp>
        <p:nvSpPr>
          <p:cNvPr id="9" name="Slide Number Placeholder 8"/>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1667367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A84F0808-0E61-417C-827F-B93B4C0E46B8}" type="datetimeFigureOut">
              <a:rPr lang="ru-RU" smtClean="0"/>
              <a:pPr/>
              <a:t>10.12.2017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3751445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A84F0808-0E61-417C-827F-B93B4C0E46B8}" type="datetimeFigureOut">
              <a:rPr lang="ru-RU" smtClean="0"/>
              <a:pPr/>
              <a:t>10.12.2017</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2108769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2765542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5" name="Footer Placeholder 4"/>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525251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775897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408033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707448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3" name="Footer Placeholder 2"/>
          <p:cNvSpPr>
            <a:spLocks noGrp="1"/>
          </p:cNvSpPr>
          <p:nvPr>
            <p:ph type="ftr" sz="quarter" idx="11"/>
          </p:nvPr>
        </p:nvSpPr>
        <p:spPr/>
        <p:txBody>
          <a:bodyPr/>
          <a:lstStyle/>
          <a:p>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3568057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4136748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smtClean="0"/>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84F0808-0E61-417C-827F-B93B4C0E46B8}" type="datetimeFigureOut">
              <a:rPr lang="ru-RU" smtClean="0"/>
              <a:pPr/>
              <a:t>10.12.2017</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3672223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A84F0808-0E61-417C-827F-B93B4C0E46B8}" type="datetimeFigureOut">
              <a:rPr lang="ru-RU" smtClean="0"/>
              <a:pPr/>
              <a:t>10.12.2017</a:t>
            </a:fld>
            <a:endParaRPr lang="ru-RU"/>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29EA304C-AB6B-4DDD-943F-073E38B7F05B}" type="slidenum">
              <a:rPr lang="ru-RU" smtClean="0"/>
              <a:pPr/>
              <a:t>‹#›</a:t>
            </a:fld>
            <a:endParaRPr lang="ru-RU"/>
          </a:p>
        </p:txBody>
      </p:sp>
    </p:spTree>
    <p:extLst>
      <p:ext uri="{BB962C8B-B14F-4D97-AF65-F5344CB8AC3E}">
        <p14:creationId xmlns:p14="http://schemas.microsoft.com/office/powerpoint/2010/main" xmlns="" val="40772223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51438" y="793871"/>
            <a:ext cx="8825658" cy="2346144"/>
          </a:xfrm>
        </p:spPr>
        <p:txBody>
          <a:bodyPr/>
          <a:lstStyle/>
          <a:p>
            <a:r>
              <a:rPr lang="ru-RU" dirty="0" smtClean="0"/>
              <a:t>Тема</a:t>
            </a:r>
            <a:r>
              <a:rPr lang="ru-RU" dirty="0" smtClean="0"/>
              <a:t>: </a:t>
            </a:r>
            <a:r>
              <a:rPr lang="ru-RU" dirty="0" smtClean="0"/>
              <a:t>«Будущее</a:t>
            </a:r>
            <a:r>
              <a:rPr lang="en-US" dirty="0" smtClean="0"/>
              <a:t> </a:t>
            </a:r>
            <a:r>
              <a:rPr lang="ru-RU" dirty="0" smtClean="0"/>
              <a:t>через 50 лет»</a:t>
            </a:r>
            <a:r>
              <a:rPr lang="ru-RU" dirty="0" smtClean="0"/>
              <a:t/>
            </a:r>
            <a:br>
              <a:rPr lang="ru-RU" dirty="0" smtClean="0"/>
            </a:br>
            <a:endParaRPr lang="ru-RU" dirty="0"/>
          </a:p>
        </p:txBody>
      </p:sp>
      <p:sp>
        <p:nvSpPr>
          <p:cNvPr id="4" name="Подзаголовок 3"/>
          <p:cNvSpPr>
            <a:spLocks noGrp="1"/>
          </p:cNvSpPr>
          <p:nvPr>
            <p:ph type="subTitle" idx="1"/>
          </p:nvPr>
        </p:nvSpPr>
        <p:spPr>
          <a:xfrm>
            <a:off x="1154955" y="4485736"/>
            <a:ext cx="8825658" cy="1153064"/>
          </a:xfrm>
        </p:spPr>
        <p:txBody>
          <a:bodyPr>
            <a:normAutofit fontScale="47500" lnSpcReduction="20000"/>
          </a:bodyPr>
          <a:lstStyle/>
          <a:p>
            <a:r>
              <a:rPr lang="ru-RU" dirty="0" smtClean="0"/>
              <a:t>ВЫПОЛНИЛИ УЧЕНИЦЫ 7А КЛАССА группы №1 «НОВАТОРЫ» :</a:t>
            </a:r>
          </a:p>
          <a:p>
            <a:r>
              <a:rPr lang="ru-RU" dirty="0" smtClean="0"/>
              <a:t>АХМАДИШИНА ДИАНА</a:t>
            </a:r>
          </a:p>
          <a:p>
            <a:r>
              <a:rPr lang="ru-RU" dirty="0" smtClean="0"/>
              <a:t>АХМЕТОВА АЛСУ</a:t>
            </a:r>
          </a:p>
          <a:p>
            <a:r>
              <a:rPr lang="ru-RU" dirty="0" smtClean="0"/>
              <a:t>ВАФИНА НАИЛЯ</a:t>
            </a:r>
          </a:p>
          <a:p>
            <a:r>
              <a:rPr lang="ru-RU" dirty="0" smtClean="0"/>
              <a:t>ГАБДРАХМАНОВА ИЛЮЗА</a:t>
            </a:r>
          </a:p>
          <a:p>
            <a:endParaRPr lang="ru-RU" dirty="0"/>
          </a:p>
        </p:txBody>
      </p:sp>
    </p:spTree>
    <p:extLst>
      <p:ext uri="{BB962C8B-B14F-4D97-AF65-F5344CB8AC3E}">
        <p14:creationId xmlns:p14="http://schemas.microsoft.com/office/powerpoint/2010/main" xmlns="" val="3509268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6712" y="357166"/>
            <a:ext cx="7315200" cy="566738"/>
          </a:xfrm>
        </p:spPr>
        <p:txBody>
          <a:bodyPr>
            <a:normAutofit fontScale="90000"/>
          </a:bodyPr>
          <a:lstStyle/>
          <a:p>
            <a:r>
              <a:rPr lang="ru-RU" dirty="0" smtClean="0"/>
              <a:t>Источники энергии.</a:t>
            </a:r>
            <a:endParaRPr lang="ru-RU" dirty="0"/>
          </a:p>
        </p:txBody>
      </p:sp>
      <p:sp>
        <p:nvSpPr>
          <p:cNvPr id="4" name="Текст 3"/>
          <p:cNvSpPr>
            <a:spLocks noGrp="1"/>
          </p:cNvSpPr>
          <p:nvPr>
            <p:ph type="body" sz="half" idx="2"/>
          </p:nvPr>
        </p:nvSpPr>
        <p:spPr>
          <a:xfrm>
            <a:off x="431999" y="4857760"/>
            <a:ext cx="7315200" cy="804862"/>
          </a:xfrm>
        </p:spPr>
        <p:txBody>
          <a:bodyPr/>
          <a:lstStyle/>
          <a:p>
            <a:r>
              <a:rPr lang="ru-RU" dirty="0" smtClean="0"/>
              <a:t>Космические </a:t>
            </a:r>
            <a:r>
              <a:rPr lang="ru-RU" dirty="0"/>
              <a:t>солнечные станции.</a:t>
            </a:r>
          </a:p>
        </p:txBody>
      </p:sp>
      <p:pic>
        <p:nvPicPr>
          <p:cNvPr id="1026" name="Picture 2" descr="https://psv4.userapi.com/c816239/u423760305/docs/677cf3ccd96d/raspechatat9.jpg?extra=ReSDrCl2v_fvD8F6fDo1BqAhrxXj3nVhJnkvkI-tzfAfK8VbsYeyfXGL1eSy9qmTnv-sUtMptsd4Zt3BOAF8fgPqoBTr7BB-Z42i9No95HSm_Ds2zqXHMGtWnm5uiUQdcFDILUQga_XfqQ"/>
          <p:cNvPicPr>
            <a:picLocks noGrp="1" noChangeAspect="1" noChangeArrowheads="1"/>
          </p:cNvPicPr>
          <p:nvPr>
            <p:ph type="pic" idx="1"/>
          </p:nvPr>
        </p:nvPicPr>
        <p:blipFill>
          <a:blip r:embed="rId2"/>
          <a:srcRect l="5971" r="5971"/>
          <a:stretch>
            <a:fillRect/>
          </a:stretch>
        </p:blipFill>
        <p:spPr bwMode="auto">
          <a:xfrm>
            <a:off x="476251" y="1500188"/>
            <a:ext cx="4578828" cy="3084512"/>
          </a:xfrm>
          <a:prstGeom prst="rect">
            <a:avLst/>
          </a:prstGeom>
          <a:noFill/>
        </p:spPr>
      </p:pic>
      <p:sp>
        <p:nvSpPr>
          <p:cNvPr id="5" name="Прямоугольник 4"/>
          <p:cNvSpPr/>
          <p:nvPr/>
        </p:nvSpPr>
        <p:spPr>
          <a:xfrm>
            <a:off x="5963728" y="1434262"/>
            <a:ext cx="6096000" cy="4524315"/>
          </a:xfrm>
          <a:prstGeom prst="rect">
            <a:avLst/>
          </a:prstGeom>
        </p:spPr>
        <p:txBody>
          <a:bodyPr>
            <a:spAutoFit/>
          </a:bodyPr>
          <a:lstStyle/>
          <a:p>
            <a:r>
              <a:rPr lang="ru-RU" dirty="0" smtClean="0"/>
              <a:t>Каждый час земля получает столько солнечной энергии, больше, чем земляне ее используют за целый год. Один из способов использование этой энергии, создание гигантских солнечных ферм, которые будут собирать часть высокоинтенсивного и бесперебойного солнечного излучения.</a:t>
            </a:r>
          </a:p>
          <a:p>
            <a:r>
              <a:rPr lang="ru-RU" dirty="0" smtClean="0"/>
              <a:t>Огромные зеркала будут отражать солнечные лучи на коллектора меньшего размера. Затем эта энергия будет передаваться на землю с помощью микроволновых или лазерных пучков.</a:t>
            </a:r>
          </a:p>
          <a:p>
            <a:r>
              <a:rPr lang="ru-RU" dirty="0" smtClean="0"/>
              <a:t>Одна из причин, почему этот проект находится на стадии идеи – это его огромная стоимость. Тем не менее, он может стать реальностью не в столь отдаленное время из-за развития </a:t>
            </a:r>
            <a:r>
              <a:rPr lang="ru-RU" dirty="0" err="1" smtClean="0"/>
              <a:t>гелеотехнологий</a:t>
            </a:r>
            <a:r>
              <a:rPr lang="ru-RU" dirty="0" smtClean="0"/>
              <a:t> и уменьшения стоимости вывоза грузов в космос.</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8213" y="441003"/>
            <a:ext cx="7315200" cy="566738"/>
          </a:xfrm>
        </p:spPr>
        <p:txBody>
          <a:bodyPr>
            <a:normAutofit fontScale="90000"/>
          </a:bodyPr>
          <a:lstStyle/>
          <a:p>
            <a:r>
              <a:rPr lang="ru-RU" dirty="0" smtClean="0"/>
              <a:t>Источники энергии.</a:t>
            </a:r>
            <a:endParaRPr lang="ru-RU" dirty="0"/>
          </a:p>
        </p:txBody>
      </p:sp>
      <p:sp>
        <p:nvSpPr>
          <p:cNvPr id="4" name="Текст 3"/>
          <p:cNvSpPr>
            <a:spLocks noGrp="1"/>
          </p:cNvSpPr>
          <p:nvPr>
            <p:ph type="body" sz="half" idx="2"/>
          </p:nvPr>
        </p:nvSpPr>
        <p:spPr>
          <a:xfrm>
            <a:off x="476211" y="4714884"/>
            <a:ext cx="7315200" cy="804862"/>
          </a:xfrm>
        </p:spPr>
        <p:txBody>
          <a:bodyPr/>
          <a:lstStyle/>
          <a:p>
            <a:r>
              <a:rPr lang="ru-RU" dirty="0" smtClean="0"/>
              <a:t>Энергия </a:t>
            </a:r>
            <a:r>
              <a:rPr lang="ru-RU" dirty="0"/>
              <a:t>человека.</a:t>
            </a:r>
          </a:p>
        </p:txBody>
      </p:sp>
      <p:pic>
        <p:nvPicPr>
          <p:cNvPr id="16386" name="Picture 2" descr="https://psv4.userapi.com/c816627/u423760305/docs/e44c5510ffd3/raspechatat10.jpg?extra=nTK6o-pNQhWcvzb-vVs42Wr4TGKUjmaoRYPCMHu5EPgK9YFDPldcKzKZrefdSQHW1WaVkYHKqZM9yJe5hoTg4VZqo9H0egAge1vJ_ereNDGDKArY_g1ANnMwou9izKDr8QoKWQ1CbrX9tQ"/>
          <p:cNvPicPr>
            <a:picLocks noGrp="1" noChangeAspect="1" noChangeArrowheads="1"/>
          </p:cNvPicPr>
          <p:nvPr>
            <p:ph type="pic" idx="1"/>
          </p:nvPr>
        </p:nvPicPr>
        <p:blipFill>
          <a:blip r:embed="rId2"/>
          <a:srcRect t="7550" b="7550"/>
          <a:stretch>
            <a:fillRect/>
          </a:stretch>
        </p:blipFill>
        <p:spPr bwMode="auto">
          <a:xfrm>
            <a:off x="587676" y="1157828"/>
            <a:ext cx="4760702" cy="3471862"/>
          </a:xfrm>
          <a:prstGeom prst="rect">
            <a:avLst/>
          </a:prstGeom>
          <a:noFill/>
        </p:spPr>
      </p:pic>
      <p:sp>
        <p:nvSpPr>
          <p:cNvPr id="5" name="Прямоугольник 4"/>
          <p:cNvSpPr/>
          <p:nvPr/>
        </p:nvSpPr>
        <p:spPr>
          <a:xfrm>
            <a:off x="5972355" y="1035539"/>
            <a:ext cx="6096000" cy="5632311"/>
          </a:xfrm>
          <a:prstGeom prst="rect">
            <a:avLst/>
          </a:prstGeom>
        </p:spPr>
        <p:txBody>
          <a:bodyPr>
            <a:spAutoFit/>
          </a:bodyPr>
          <a:lstStyle/>
          <a:p>
            <a:r>
              <a:rPr lang="ru-RU" dirty="0" smtClean="0"/>
              <a:t>У нас уже есть устройство заряжаемое человеком, но ученые работают над тем, как получить энергию от обычного движения. Речь идет о микроэлектронике, но потенциал велик, при целевой аудитории в миллиард людей. Сегодня разрабатывается электроника, потребляющая все меньше энергии и однажды возможно, ваш телефон будет заряжаться, болтаясь в сумке, в кармане или в ваших руках и при вождением пальцем по экрану.</a:t>
            </a:r>
          </a:p>
          <a:p>
            <a:r>
              <a:rPr lang="ru-RU" dirty="0" smtClean="0"/>
              <a:t>В национальной лаборатории </a:t>
            </a:r>
            <a:r>
              <a:rPr lang="ru-RU" dirty="0" err="1" smtClean="0"/>
              <a:t>Лоуренса</a:t>
            </a:r>
            <a:r>
              <a:rPr lang="ru-RU" dirty="0" smtClean="0"/>
              <a:t> в Беркли ученые представили устройство, использующие вирусы для трансформации давления в электричество. Это звучит потрясающе, но пока объяснить, как это работает невозможно. Так же есть небольшие переносные системы пассивно производящие энергию во время вашего движения. Энергия человека не спасет от глобального потепления, но может спасти любая мелочь.</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2719" y="585225"/>
            <a:ext cx="7315200" cy="566738"/>
          </a:xfrm>
        </p:spPr>
        <p:txBody>
          <a:bodyPr>
            <a:normAutofit fontScale="90000"/>
          </a:bodyPr>
          <a:lstStyle/>
          <a:p>
            <a:r>
              <a:rPr lang="ru-RU" dirty="0" smtClean="0"/>
              <a:t>Источники энергии.</a:t>
            </a:r>
            <a:endParaRPr lang="ru-RU" dirty="0"/>
          </a:p>
        </p:txBody>
      </p:sp>
      <p:sp>
        <p:nvSpPr>
          <p:cNvPr id="4" name="Текст 3"/>
          <p:cNvSpPr>
            <a:spLocks noGrp="1"/>
          </p:cNvSpPr>
          <p:nvPr>
            <p:ph type="body" sz="half" idx="2"/>
          </p:nvPr>
        </p:nvSpPr>
        <p:spPr>
          <a:xfrm>
            <a:off x="458959" y="4687925"/>
            <a:ext cx="7315200" cy="804862"/>
          </a:xfrm>
        </p:spPr>
        <p:txBody>
          <a:bodyPr/>
          <a:lstStyle/>
          <a:p>
            <a:r>
              <a:rPr lang="ru-RU" dirty="0" smtClean="0"/>
              <a:t>Энергия </a:t>
            </a:r>
            <a:r>
              <a:rPr lang="ru-RU" dirty="0"/>
              <a:t>волн и приливов.</a:t>
            </a:r>
          </a:p>
        </p:txBody>
      </p:sp>
      <p:pic>
        <p:nvPicPr>
          <p:cNvPr id="17410" name="Picture 2" descr="https://psv4.userapi.com/c816721/u423760305/docs/0a628d785aa9/raspechatat11.jpg?extra=2x06TWYIZxB9uOIcDAi0_W2bxrCATGdAGBtVr5Fd50Fv--vD--z8cuTR_6E22DLHWSEun5_Kd6rtsEAhooAt70ldk5SWIZyfDhjEO5B6D7xStmhvMfr-HZW0zxVP6d-SoyS4l4TB6s7gPg"/>
          <p:cNvPicPr>
            <a:picLocks noGrp="1" noChangeAspect="1" noChangeArrowheads="1"/>
          </p:cNvPicPr>
          <p:nvPr>
            <p:ph type="pic" idx="1"/>
          </p:nvPr>
        </p:nvPicPr>
        <p:blipFill>
          <a:blip r:embed="rId2"/>
          <a:srcRect l="11283" r="11283"/>
          <a:stretch>
            <a:fillRect/>
          </a:stretch>
        </p:blipFill>
        <p:spPr bwMode="auto">
          <a:xfrm>
            <a:off x="534838" y="1273726"/>
            <a:ext cx="5184476" cy="3429000"/>
          </a:xfrm>
          <a:prstGeom prst="rect">
            <a:avLst/>
          </a:prstGeom>
          <a:noFill/>
        </p:spPr>
      </p:pic>
      <p:sp>
        <p:nvSpPr>
          <p:cNvPr id="5" name="Прямоугольник 4"/>
          <p:cNvSpPr/>
          <p:nvPr/>
        </p:nvSpPr>
        <p:spPr>
          <a:xfrm>
            <a:off x="6096000" y="2379309"/>
            <a:ext cx="6096000" cy="1754326"/>
          </a:xfrm>
          <a:prstGeom prst="rect">
            <a:avLst/>
          </a:prstGeom>
        </p:spPr>
        <p:txBody>
          <a:bodyPr>
            <a:spAutoFit/>
          </a:bodyPr>
          <a:lstStyle/>
          <a:p>
            <a:r>
              <a:rPr lang="ru-RU" dirty="0" smtClean="0"/>
              <a:t>Обуздание всей энергии движения океана могло зарядить весь мир несколько раз, поэтому более 100 компаний работают над этим. Из-за упора на энергию солнца и ветра, приливную энергетику вытеснили из первых рядов, но она становится более эффективной.</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5105" y="443430"/>
            <a:ext cx="7315200" cy="566738"/>
          </a:xfrm>
        </p:spPr>
        <p:txBody>
          <a:bodyPr>
            <a:normAutofit fontScale="90000"/>
          </a:bodyPr>
          <a:lstStyle/>
          <a:p>
            <a:r>
              <a:rPr lang="ru-RU" dirty="0" smtClean="0"/>
              <a:t>Одежда.</a:t>
            </a:r>
            <a:endParaRPr lang="ru-RU" dirty="0"/>
          </a:p>
        </p:txBody>
      </p:sp>
      <p:sp>
        <p:nvSpPr>
          <p:cNvPr id="4" name="Текст 3"/>
          <p:cNvSpPr>
            <a:spLocks noGrp="1"/>
          </p:cNvSpPr>
          <p:nvPr>
            <p:ph type="body" sz="half" idx="2"/>
          </p:nvPr>
        </p:nvSpPr>
        <p:spPr>
          <a:xfrm>
            <a:off x="476211" y="4643446"/>
            <a:ext cx="7315200" cy="804862"/>
          </a:xfrm>
        </p:spPr>
        <p:txBody>
          <a:bodyPr/>
          <a:lstStyle/>
          <a:p>
            <a:r>
              <a:rPr lang="ru-RU" dirty="0" smtClean="0"/>
              <a:t> </a:t>
            </a:r>
            <a:r>
              <a:rPr lang="ru-RU" dirty="0" err="1"/>
              <a:t>Термоодежда</a:t>
            </a:r>
            <a:r>
              <a:rPr lang="ru-RU" dirty="0"/>
              <a:t> </a:t>
            </a:r>
            <a:r>
              <a:rPr lang="en-US" dirty="0" err="1"/>
              <a:t>WarmX</a:t>
            </a:r>
            <a:r>
              <a:rPr lang="en-US" dirty="0"/>
              <a:t>.</a:t>
            </a:r>
            <a:endParaRPr lang="ru-RU" dirty="0"/>
          </a:p>
        </p:txBody>
      </p:sp>
      <p:pic>
        <p:nvPicPr>
          <p:cNvPr id="21506" name="Picture 2" descr="https://psv4.userapi.com/c834604/u423760305/docs/d8/7bf6bf761c99/raspechatat.jpg?extra=lwgKDkejRuVvRUsVdtryK-rVplewrrZE_4JWYcuf0VCTlswiiB7PT_tOM9016chy_39nMt0RxbnkYGphkZ2ErocaLP0NJW442wTGQR0RYbU2gx1Yvy2Y7Uf6hdSZkL6Mim5pX9asBgGeJQ"/>
          <p:cNvPicPr>
            <a:picLocks noGrp="1" noChangeAspect="1" noChangeArrowheads="1"/>
          </p:cNvPicPr>
          <p:nvPr>
            <p:ph type="pic" idx="1"/>
          </p:nvPr>
        </p:nvPicPr>
        <p:blipFill>
          <a:blip r:embed="rId2"/>
          <a:srcRect t="2690" b="2690"/>
          <a:stretch>
            <a:fillRect/>
          </a:stretch>
        </p:blipFill>
        <p:spPr bwMode="auto">
          <a:xfrm>
            <a:off x="603849" y="1226840"/>
            <a:ext cx="4753155" cy="328612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0960" y="371992"/>
            <a:ext cx="7315200" cy="566738"/>
          </a:xfrm>
        </p:spPr>
        <p:txBody>
          <a:bodyPr>
            <a:normAutofit fontScale="90000"/>
          </a:bodyPr>
          <a:lstStyle/>
          <a:p>
            <a:r>
              <a:rPr lang="ru-RU" dirty="0" smtClean="0"/>
              <a:t>Одежда.</a:t>
            </a:r>
            <a:endParaRPr lang="ru-RU" dirty="0"/>
          </a:p>
        </p:txBody>
      </p:sp>
      <p:sp>
        <p:nvSpPr>
          <p:cNvPr id="4" name="Текст 3"/>
          <p:cNvSpPr>
            <a:spLocks noGrp="1"/>
          </p:cNvSpPr>
          <p:nvPr>
            <p:ph type="body" sz="half" idx="2"/>
          </p:nvPr>
        </p:nvSpPr>
        <p:spPr>
          <a:xfrm>
            <a:off x="526889" y="4926771"/>
            <a:ext cx="7315200" cy="804862"/>
          </a:xfrm>
        </p:spPr>
        <p:txBody>
          <a:bodyPr/>
          <a:lstStyle/>
          <a:p>
            <a:r>
              <a:rPr lang="ru-RU" dirty="0" smtClean="0"/>
              <a:t> </a:t>
            </a:r>
            <a:r>
              <a:rPr lang="ru-RU" dirty="0"/>
              <a:t>Одежда </a:t>
            </a:r>
            <a:r>
              <a:rPr lang="ru-RU" dirty="0" smtClean="0"/>
              <a:t>светящаяся</a:t>
            </a:r>
            <a:endParaRPr lang="ru-RU" dirty="0"/>
          </a:p>
        </p:txBody>
      </p:sp>
      <p:pic>
        <p:nvPicPr>
          <p:cNvPr id="20482" name="Picture 2" descr="https://psv4.userapi.com/c623800/u423760305/docs/d2/333796fbf01a/raspechatat2.jpg?extra=2-ExGm7Doway7fifjfoUXLr6FyJGS2EfinSOkNoJjr_vbUAHIbQa2k1p8zYOw-XfqJGKwZxPP8xo5VrSnmdDxljoq4J9s6X_UifYSNNTS18cg52-kUNC_G8p1Or2nZGloOkYmC51NSE74w"/>
          <p:cNvPicPr>
            <a:picLocks noGrp="1" noChangeAspect="1" noChangeArrowheads="1"/>
          </p:cNvPicPr>
          <p:nvPr>
            <p:ph type="pic" idx="1"/>
          </p:nvPr>
        </p:nvPicPr>
        <p:blipFill>
          <a:blip r:embed="rId2"/>
          <a:srcRect t="22524" b="22524"/>
          <a:stretch>
            <a:fillRect/>
          </a:stretch>
        </p:blipFill>
        <p:spPr bwMode="auto">
          <a:xfrm>
            <a:off x="508959" y="1054311"/>
            <a:ext cx="5078084" cy="3614737"/>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0960" y="357166"/>
            <a:ext cx="7315200" cy="566738"/>
          </a:xfrm>
        </p:spPr>
        <p:txBody>
          <a:bodyPr>
            <a:normAutofit fontScale="90000"/>
          </a:bodyPr>
          <a:lstStyle/>
          <a:p>
            <a:r>
              <a:rPr lang="ru-RU" dirty="0" smtClean="0"/>
              <a:t>Одежда.</a:t>
            </a:r>
            <a:endParaRPr lang="ru-RU" dirty="0"/>
          </a:p>
        </p:txBody>
      </p:sp>
      <p:sp>
        <p:nvSpPr>
          <p:cNvPr id="4" name="Текст 3"/>
          <p:cNvSpPr>
            <a:spLocks noGrp="1"/>
          </p:cNvSpPr>
          <p:nvPr>
            <p:ph type="body" sz="half" idx="2"/>
          </p:nvPr>
        </p:nvSpPr>
        <p:spPr>
          <a:xfrm>
            <a:off x="285709" y="5000636"/>
            <a:ext cx="7315200" cy="804862"/>
          </a:xfrm>
        </p:spPr>
        <p:txBody>
          <a:bodyPr/>
          <a:lstStyle/>
          <a:p>
            <a:r>
              <a:rPr lang="ru-RU" dirty="0" smtClean="0"/>
              <a:t>Сапоги-скороходы</a:t>
            </a:r>
            <a:r>
              <a:rPr lang="ru-RU" dirty="0"/>
              <a:t>.</a:t>
            </a:r>
          </a:p>
        </p:txBody>
      </p:sp>
      <p:pic>
        <p:nvPicPr>
          <p:cNvPr id="19458" name="Picture 2" descr="https://psv4.userapi.com/c816524/u423760305/docs/4abebc1b8b49/raspechatat4.jpg?extra=GMlRdWbEl4L7mW0iOUSdFFe0u1gigRWPQoYgiN-E_CCPBpwsBMxoAIyC5velTt6gYgK2AU7Ytgq2p1ju_l7Nix8krGlkhNsIT0nPwtmSaz_ZOtToL5J8xzXjtIiUUUz9AZ31lRwv9zdxYA"/>
          <p:cNvPicPr>
            <a:picLocks noGrp="1" noChangeAspect="1" noChangeArrowheads="1"/>
          </p:cNvPicPr>
          <p:nvPr>
            <p:ph type="pic" idx="1"/>
          </p:nvPr>
        </p:nvPicPr>
        <p:blipFill>
          <a:blip r:embed="rId2"/>
          <a:srcRect t="4931" b="4931"/>
          <a:stretch>
            <a:fillRect/>
          </a:stretch>
        </p:blipFill>
        <p:spPr bwMode="auto">
          <a:xfrm>
            <a:off x="621101" y="1032206"/>
            <a:ext cx="4910390" cy="3375893"/>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61" y="428604"/>
            <a:ext cx="7315200" cy="566738"/>
          </a:xfrm>
        </p:spPr>
        <p:txBody>
          <a:bodyPr>
            <a:normAutofit fontScale="90000"/>
          </a:bodyPr>
          <a:lstStyle/>
          <a:p>
            <a:r>
              <a:rPr lang="ru-RU" dirty="0" smtClean="0"/>
              <a:t>Одежда.</a:t>
            </a:r>
            <a:endParaRPr lang="ru-RU" dirty="0"/>
          </a:p>
        </p:txBody>
      </p:sp>
      <p:pic>
        <p:nvPicPr>
          <p:cNvPr id="5" name="Рисунок 4" descr="распечатать6.jpg"/>
          <p:cNvPicPr>
            <a:picLocks noGrp="1" noChangeAspect="1"/>
          </p:cNvPicPr>
          <p:nvPr>
            <p:ph type="pic" idx="1"/>
          </p:nvPr>
        </p:nvPicPr>
        <p:blipFill>
          <a:blip r:embed="rId2"/>
          <a:srcRect t="21956" b="21956"/>
          <a:stretch>
            <a:fillRect/>
          </a:stretch>
        </p:blipFill>
        <p:spPr>
          <a:xfrm>
            <a:off x="571501" y="1285876"/>
            <a:ext cx="4405942" cy="3571875"/>
          </a:xfrm>
        </p:spPr>
      </p:pic>
      <p:sp>
        <p:nvSpPr>
          <p:cNvPr id="4" name="Текст 3"/>
          <p:cNvSpPr>
            <a:spLocks noGrp="1"/>
          </p:cNvSpPr>
          <p:nvPr>
            <p:ph type="body" sz="half" idx="2"/>
          </p:nvPr>
        </p:nvSpPr>
        <p:spPr>
          <a:xfrm>
            <a:off x="476211" y="5000636"/>
            <a:ext cx="7315200" cy="804862"/>
          </a:xfrm>
        </p:spPr>
        <p:txBody>
          <a:bodyPr/>
          <a:lstStyle/>
          <a:p>
            <a:r>
              <a:rPr lang="ru-RU" dirty="0" smtClean="0"/>
              <a:t>Куртка, </a:t>
            </a:r>
            <a:r>
              <a:rPr lang="ru-RU" dirty="0"/>
              <a:t>в которой встроен мини-диск плеер.</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29075" y="4399471"/>
            <a:ext cx="3859212" cy="1371600"/>
          </a:xfrm>
        </p:spPr>
        <p:txBody>
          <a:bodyPr/>
          <a:lstStyle/>
          <a:p>
            <a:r>
              <a:rPr lang="ru-RU" dirty="0" smtClean="0"/>
              <a:t> </a:t>
            </a:r>
            <a:r>
              <a:rPr lang="ru-RU" dirty="0" smtClean="0"/>
              <a:t>Летающие роботы.</a:t>
            </a:r>
            <a:endParaRPr lang="ru-RU" dirty="0"/>
          </a:p>
        </p:txBody>
      </p:sp>
      <p:sp>
        <p:nvSpPr>
          <p:cNvPr id="5" name="Прямоугольник 4"/>
          <p:cNvSpPr/>
          <p:nvPr/>
        </p:nvSpPr>
        <p:spPr>
          <a:xfrm>
            <a:off x="5868838" y="1678185"/>
            <a:ext cx="6096000" cy="3139321"/>
          </a:xfrm>
          <a:prstGeom prst="rect">
            <a:avLst/>
          </a:prstGeom>
        </p:spPr>
        <p:txBody>
          <a:bodyPr>
            <a:spAutoFit/>
          </a:bodyPr>
          <a:lstStyle/>
          <a:p>
            <a:r>
              <a:rPr lang="ru-RU" dirty="0" smtClean="0"/>
              <a:t>В бытовой технике будущего главными тенденциями станут автоматизация, уменьшение потребления энергии и размеров, увеличение «сканирующих» и «диагностических» возможностей технических устройств. Стиральные машинки, самостоятельно определяющие состав тканей и устанавливающие оптимальный режим стирки, роботы-кулинары, готовящие обед из заданных продуктов или разогревающие нужное количество пищи к определенному времени – вот лишь примерные направления таких разработок.</a:t>
            </a:r>
            <a:endParaRPr lang="ru-RU" dirty="0"/>
          </a:p>
        </p:txBody>
      </p:sp>
      <p:pic>
        <p:nvPicPr>
          <p:cNvPr id="6" name="Рисунок 5" descr="распечатать19.jpg"/>
          <p:cNvPicPr>
            <a:picLocks noChangeAspect="1"/>
          </p:cNvPicPr>
          <p:nvPr/>
        </p:nvPicPr>
        <p:blipFill>
          <a:blip r:embed="rId2"/>
          <a:stretch>
            <a:fillRect/>
          </a:stretch>
        </p:blipFill>
        <p:spPr>
          <a:xfrm>
            <a:off x="817617" y="801448"/>
            <a:ext cx="4255794" cy="304593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37701" y="4520241"/>
            <a:ext cx="3859212" cy="1371600"/>
          </a:xfrm>
        </p:spPr>
        <p:txBody>
          <a:bodyPr/>
          <a:lstStyle/>
          <a:p>
            <a:r>
              <a:rPr lang="ru-RU" dirty="0" smtClean="0"/>
              <a:t> Грелка-улитка</a:t>
            </a:r>
            <a:endParaRPr lang="ru-RU" dirty="0"/>
          </a:p>
        </p:txBody>
      </p:sp>
      <p:sp>
        <p:nvSpPr>
          <p:cNvPr id="5" name="Прямоугольник 4"/>
          <p:cNvSpPr/>
          <p:nvPr/>
        </p:nvSpPr>
        <p:spPr>
          <a:xfrm>
            <a:off x="6340414" y="2345756"/>
            <a:ext cx="5684807" cy="1200329"/>
          </a:xfrm>
          <a:prstGeom prst="rect">
            <a:avLst/>
          </a:prstGeom>
        </p:spPr>
        <p:txBody>
          <a:bodyPr wrap="square">
            <a:spAutoFit/>
          </a:bodyPr>
          <a:lstStyle/>
          <a:p>
            <a:r>
              <a:rPr lang="ru-RU" dirty="0" smtClean="0"/>
              <a:t>Грелка-улитка </a:t>
            </a:r>
            <a:r>
              <a:rPr lang="ru-RU" dirty="0" smtClean="0"/>
              <a:t>прикрепляется к любой кухонной посудине (кастрюле, чайнику и т.д.) и позволяет нагревать ее содержимое за счет магнитной индукции.</a:t>
            </a:r>
            <a:endParaRPr lang="ru-RU" dirty="0"/>
          </a:p>
        </p:txBody>
      </p:sp>
      <p:pic>
        <p:nvPicPr>
          <p:cNvPr id="40962" name="Picture 2" descr="https://psv4.userapi.com/c816123/u423760305/docs/862594bdf096/raspechatat15.jpg?extra=4drTq7nc2OeJ0egbNhhtJ1wky9uQEP01dRn7Wy-UHvn-pH4-eELnOJAJMyHVbsircoXBtnvPDNzYg3A7kBtL0XsvC1qwl7jaAuKBY3JYCdn9GtlRluojgqT00EKG7dA-I3726XO2MFWYpg"/>
          <p:cNvPicPr>
            <a:picLocks noChangeAspect="1" noChangeArrowheads="1"/>
          </p:cNvPicPr>
          <p:nvPr/>
        </p:nvPicPr>
        <p:blipFill>
          <a:blip r:embed="rId2"/>
          <a:srcRect/>
          <a:stretch>
            <a:fillRect/>
          </a:stretch>
        </p:blipFill>
        <p:spPr bwMode="auto">
          <a:xfrm>
            <a:off x="1133224" y="1371600"/>
            <a:ext cx="3766159" cy="2743201"/>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878909" y="4968815"/>
            <a:ext cx="3859212" cy="1371600"/>
          </a:xfrm>
        </p:spPr>
        <p:txBody>
          <a:bodyPr>
            <a:normAutofit/>
          </a:bodyPr>
          <a:lstStyle/>
          <a:p>
            <a:r>
              <a:rPr lang="ru-RU" dirty="0" smtClean="0"/>
              <a:t> </a:t>
            </a:r>
            <a:r>
              <a:rPr lang="ru-RU" dirty="0" smtClean="0"/>
              <a:t>Холодильник с </a:t>
            </a:r>
            <a:r>
              <a:rPr lang="ru-RU" dirty="0" err="1" smtClean="0"/>
              <a:t>биополимерным</a:t>
            </a:r>
            <a:r>
              <a:rPr lang="ru-RU" dirty="0" smtClean="0"/>
              <a:t> </a:t>
            </a:r>
            <a:r>
              <a:rPr lang="ru-RU" dirty="0" smtClean="0"/>
              <a:t>гелем</a:t>
            </a:r>
            <a:endParaRPr lang="ru-RU" dirty="0"/>
          </a:p>
        </p:txBody>
      </p:sp>
      <p:sp>
        <p:nvSpPr>
          <p:cNvPr id="5" name="Прямоугольник 4"/>
          <p:cNvSpPr/>
          <p:nvPr/>
        </p:nvSpPr>
        <p:spPr>
          <a:xfrm>
            <a:off x="5929223" y="1841609"/>
            <a:ext cx="6096000" cy="3416320"/>
          </a:xfrm>
          <a:prstGeom prst="rect">
            <a:avLst/>
          </a:prstGeom>
        </p:spPr>
        <p:txBody>
          <a:bodyPr>
            <a:spAutoFit/>
          </a:bodyPr>
          <a:lstStyle/>
          <a:p>
            <a:r>
              <a:rPr lang="ru-RU" dirty="0" smtClean="0"/>
              <a:t> </a:t>
            </a:r>
            <a:r>
              <a:rPr lang="ru-RU" dirty="0" smtClean="0"/>
              <a:t>Холодильник с </a:t>
            </a:r>
            <a:r>
              <a:rPr lang="ru-RU" dirty="0" err="1" smtClean="0"/>
              <a:t>биополимерным</a:t>
            </a:r>
            <a:r>
              <a:rPr lang="ru-RU" dirty="0" smtClean="0"/>
              <a:t> гелем – настоящая техника будущего. Весь холодильник представляет собой объем, заполненный гелем, в который и помещается продукт. Гель обволакивает продукты и подбирает для них необходимую температуру. Практически каждый предмет хранится в индивидуальном контейнере, но в целом все они находятся на виду, легко доступны, сохраняют цвет и аромат. А еще холодильник может иметь любые формы и месторасположения, очень экономен за счет отсутствия внутренних перегородок и моторов.</a:t>
            </a:r>
            <a:endParaRPr lang="ru-RU" dirty="0"/>
          </a:p>
        </p:txBody>
      </p:sp>
      <p:pic>
        <p:nvPicPr>
          <p:cNvPr id="39938" name="Picture 2" descr="https://psv4.userapi.com/c816120/u423760305/docs/ad5b3a60f071/raspechatat14.jpg?extra=OHX9aNlPqCrjFlW21am-upR5RH4Om3a5Ssi6gNTgwA5rgNrd-g4xJZm8zF4mHEA9A2sTpuLoPQ3edC1-ZKAfpDnMRS3KrmGuFs-bSMKW9-2R4XuL1zTmv4wBrv3hA3a2ZkpPOGUqR-ihlQ"/>
          <p:cNvPicPr>
            <a:picLocks noChangeAspect="1" noChangeArrowheads="1"/>
          </p:cNvPicPr>
          <p:nvPr/>
        </p:nvPicPr>
        <p:blipFill>
          <a:blip r:embed="rId2"/>
          <a:srcRect/>
          <a:stretch>
            <a:fillRect/>
          </a:stretch>
        </p:blipFill>
        <p:spPr bwMode="auto">
          <a:xfrm>
            <a:off x="768210" y="1056107"/>
            <a:ext cx="4778156" cy="315358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922868"/>
            <a:ext cx="8761413" cy="706964"/>
          </a:xfrm>
        </p:spPr>
        <p:txBody>
          <a:bodyPr/>
          <a:lstStyle/>
          <a:p>
            <a:r>
              <a:rPr lang="ru-RU" dirty="0" smtClean="0"/>
              <a:t>Каким будет будущее?</a:t>
            </a:r>
            <a:br>
              <a:rPr lang="ru-RU" dirty="0" smtClean="0"/>
            </a:br>
            <a:endParaRPr lang="ru-RU" dirty="0"/>
          </a:p>
        </p:txBody>
      </p:sp>
      <p:sp>
        <p:nvSpPr>
          <p:cNvPr id="3" name="Объект 2"/>
          <p:cNvSpPr>
            <a:spLocks noGrp="1"/>
          </p:cNvSpPr>
          <p:nvPr>
            <p:ph idx="1"/>
          </p:nvPr>
        </p:nvSpPr>
        <p:spPr/>
        <p:txBody>
          <a:bodyPr/>
          <a:lstStyle/>
          <a:p>
            <a:r>
              <a:rPr lang="ru-RU" dirty="0"/>
              <a:t>Что такое будущее? Это то что будет. Возникает другой вопрос, но будет когда? Через год? Через век? Да, но не только. Будущее и то что будет через день, через час и даже через минуту. Наше будущее зависит от нас. Оно будет таким </a:t>
            </a:r>
            <a:r>
              <a:rPr lang="ru-RU" dirty="0" smtClean="0"/>
              <a:t>каким </a:t>
            </a:r>
            <a:r>
              <a:rPr lang="ru-RU" dirty="0"/>
              <a:t>мы захотим, таким как мы его замыслим. </a:t>
            </a:r>
            <a:endParaRPr lang="ru-RU" dirty="0" smtClean="0"/>
          </a:p>
          <a:p>
            <a:r>
              <a:rPr lang="ru-RU" dirty="0" smtClean="0"/>
              <a:t>XXI </a:t>
            </a:r>
            <a:r>
              <a:rPr lang="ru-RU" dirty="0" smtClean="0"/>
              <a:t>век – уникальный век. Век новых техник и открытий. Но развитие продолжается, и кто знает, что будет через 30 или 50 лет? Для </a:t>
            </a:r>
            <a:r>
              <a:rPr lang="ru-RU" dirty="0" smtClean="0"/>
              <a:t>примерного </a:t>
            </a:r>
            <a:r>
              <a:rPr lang="ru-RU" dirty="0" smtClean="0"/>
              <a:t>представления картины будущего мы </a:t>
            </a:r>
            <a:r>
              <a:rPr lang="ru-RU" dirty="0" smtClean="0"/>
              <a:t>предлагаем вам наш список книг и фильмов о будущем.</a:t>
            </a:r>
            <a:endParaRPr lang="ru-RU" dirty="0" smtClean="0"/>
          </a:p>
          <a:p>
            <a:pPr>
              <a:buNone/>
            </a:pPr>
            <a:endParaRPr lang="ru-RU" dirty="0"/>
          </a:p>
        </p:txBody>
      </p:sp>
    </p:spTree>
    <p:extLst>
      <p:ext uri="{BB962C8B-B14F-4D97-AF65-F5344CB8AC3E}">
        <p14:creationId xmlns:p14="http://schemas.microsoft.com/office/powerpoint/2010/main" xmlns="" val="26496496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37701" y="4330460"/>
            <a:ext cx="3859212" cy="1371600"/>
          </a:xfrm>
        </p:spPr>
        <p:txBody>
          <a:bodyPr>
            <a:normAutofit/>
          </a:bodyPr>
          <a:lstStyle/>
          <a:p>
            <a:r>
              <a:rPr lang="ru-RU" dirty="0" smtClean="0"/>
              <a:t>Робот-пылесос </a:t>
            </a:r>
            <a:endParaRPr lang="ru-RU" dirty="0"/>
          </a:p>
        </p:txBody>
      </p:sp>
      <p:sp>
        <p:nvSpPr>
          <p:cNvPr id="5" name="Прямоугольник 4"/>
          <p:cNvSpPr/>
          <p:nvPr/>
        </p:nvSpPr>
        <p:spPr>
          <a:xfrm>
            <a:off x="5989607" y="2483302"/>
            <a:ext cx="6096000" cy="1477328"/>
          </a:xfrm>
          <a:prstGeom prst="rect">
            <a:avLst/>
          </a:prstGeom>
        </p:spPr>
        <p:txBody>
          <a:bodyPr wrap="square">
            <a:spAutoFit/>
          </a:bodyPr>
          <a:lstStyle/>
          <a:p>
            <a:r>
              <a:rPr lang="ru-RU" dirty="0" smtClean="0"/>
              <a:t>Робот-пылесос в форме милой овечки проникнет в самые труднодоступные места вашей квартиры и «съест» всю грязь. За счет использования интеллектуальной модели квартиры, робот строит оптимальный маршрут уборки помещения.</a:t>
            </a:r>
            <a:endParaRPr lang="ru-RU" dirty="0"/>
          </a:p>
        </p:txBody>
      </p:sp>
      <p:pic>
        <p:nvPicPr>
          <p:cNvPr id="6" name="Рисунок 5" descr="распечатать20.jpg"/>
          <p:cNvPicPr>
            <a:picLocks noChangeAspect="1"/>
          </p:cNvPicPr>
          <p:nvPr/>
        </p:nvPicPr>
        <p:blipFill>
          <a:blip r:embed="rId2"/>
          <a:stretch>
            <a:fillRect/>
          </a:stretch>
        </p:blipFill>
        <p:spPr>
          <a:xfrm>
            <a:off x="638355" y="1014593"/>
            <a:ext cx="4754233" cy="239749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096000" y="2915577"/>
            <a:ext cx="6096000" cy="923330"/>
          </a:xfrm>
          <a:prstGeom prst="rect">
            <a:avLst/>
          </a:prstGeom>
        </p:spPr>
        <p:txBody>
          <a:bodyPr>
            <a:spAutoFit/>
          </a:bodyPr>
          <a:lstStyle/>
          <a:p>
            <a:r>
              <a:rPr lang="ru-RU" dirty="0" smtClean="0"/>
              <a:t>Это </a:t>
            </a:r>
            <a:r>
              <a:rPr lang="ru-RU" dirty="0" smtClean="0"/>
              <a:t>устройство занимается 3D-воссозданием блюд из различных ингредиентов по определенному рецепту-алгоритму.</a:t>
            </a:r>
            <a:endParaRPr lang="ru-RU" dirty="0"/>
          </a:p>
        </p:txBody>
      </p:sp>
      <p:pic>
        <p:nvPicPr>
          <p:cNvPr id="6" name="Рисунок 5" descr="распечатать18.jpg"/>
          <p:cNvPicPr>
            <a:picLocks noChangeAspect="1"/>
          </p:cNvPicPr>
          <p:nvPr/>
        </p:nvPicPr>
        <p:blipFill>
          <a:blip r:embed="rId2"/>
          <a:stretch>
            <a:fillRect/>
          </a:stretch>
        </p:blipFill>
        <p:spPr>
          <a:xfrm>
            <a:off x="777651" y="1314900"/>
            <a:ext cx="4640816" cy="261874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085943" y="4744527"/>
            <a:ext cx="3859212" cy="1371600"/>
          </a:xfrm>
        </p:spPr>
        <p:txBody>
          <a:bodyPr/>
          <a:lstStyle/>
          <a:p>
            <a:r>
              <a:rPr lang="ru-RU" dirty="0" smtClean="0"/>
              <a:t>Стиральный шкаф</a:t>
            </a:r>
            <a:endParaRPr lang="ru-RU" dirty="0"/>
          </a:p>
        </p:txBody>
      </p:sp>
      <p:sp>
        <p:nvSpPr>
          <p:cNvPr id="5" name="Прямоугольник 4"/>
          <p:cNvSpPr/>
          <p:nvPr/>
        </p:nvSpPr>
        <p:spPr>
          <a:xfrm>
            <a:off x="5972356" y="2871967"/>
            <a:ext cx="6096000" cy="1200329"/>
          </a:xfrm>
          <a:prstGeom prst="rect">
            <a:avLst/>
          </a:prstGeom>
        </p:spPr>
        <p:txBody>
          <a:bodyPr>
            <a:spAutoFit/>
          </a:bodyPr>
          <a:lstStyle/>
          <a:p>
            <a:r>
              <a:rPr lang="ru-RU" dirty="0" smtClean="0"/>
              <a:t>В </a:t>
            </a:r>
            <a:r>
              <a:rPr lang="ru-RU" dirty="0" smtClean="0"/>
              <a:t>будущем нашу одежду сможет очистить стиральный шкаф, самостоятельно найдет грязь на ней, отчистит ее без воды и моющих средств молекулярными методами.</a:t>
            </a:r>
            <a:endParaRPr lang="ru-RU" dirty="0"/>
          </a:p>
        </p:txBody>
      </p:sp>
      <p:pic>
        <p:nvPicPr>
          <p:cNvPr id="6" name="Рисунок 5" descr="распечатать16.jpg"/>
          <p:cNvPicPr>
            <a:picLocks noChangeAspect="1"/>
          </p:cNvPicPr>
          <p:nvPr/>
        </p:nvPicPr>
        <p:blipFill>
          <a:blip r:embed="rId2"/>
          <a:stretch>
            <a:fillRect/>
          </a:stretch>
        </p:blipFill>
        <p:spPr>
          <a:xfrm>
            <a:off x="629727" y="696493"/>
            <a:ext cx="4831871" cy="401045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Опрос.</a:t>
            </a:r>
            <a:endParaRPr lang="ru-RU" dirty="0"/>
          </a:p>
        </p:txBody>
      </p:sp>
      <p:sp>
        <p:nvSpPr>
          <p:cNvPr id="3" name="Содержимое 2"/>
          <p:cNvSpPr>
            <a:spLocks noGrp="1"/>
          </p:cNvSpPr>
          <p:nvPr>
            <p:ph idx="1"/>
          </p:nvPr>
        </p:nvSpPr>
        <p:spPr/>
        <p:txBody>
          <a:bodyPr/>
          <a:lstStyle/>
          <a:p>
            <a:r>
              <a:rPr lang="ru-RU" dirty="0" smtClean="0"/>
              <a:t>Изучив мнения футурологов, нам стало интересно, а что думают наши сверстники, ученики начальных классов и родители о будущем? Чтобы ответить на этот вопрос, мы задавали вопросы такие, как:</a:t>
            </a:r>
          </a:p>
          <a:p>
            <a:r>
              <a:rPr lang="ru-RU" dirty="0" smtClean="0"/>
              <a:t>1) Какие изобретения позволят человечеству совершить новый квантовый скачок?</a:t>
            </a:r>
          </a:p>
          <a:p>
            <a:r>
              <a:rPr lang="ru-RU" dirty="0" smtClean="0"/>
              <a:t>2) Будут ли машины в будущем передвигаться по воздуху?</a:t>
            </a:r>
          </a:p>
          <a:p>
            <a:r>
              <a:rPr lang="ru-RU" dirty="0" smtClean="0"/>
              <a:t>3) Будет ли человечество бессмертным?</a:t>
            </a:r>
          </a:p>
          <a:p>
            <a:r>
              <a:rPr lang="ru-RU" dirty="0" smtClean="0"/>
              <a:t>4) Смогут ли роботы полностью заменить человеческий труд?</a:t>
            </a:r>
          </a:p>
          <a:p>
            <a:r>
              <a:rPr lang="ru-RU" dirty="0" smtClean="0"/>
              <a:t>5) Будут ли люди жить на других планетах?</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Таблица 7"/>
          <p:cNvGraphicFramePr>
            <a:graphicFrameLocks noGrp="1"/>
          </p:cNvGraphicFramePr>
          <p:nvPr/>
        </p:nvGraphicFramePr>
        <p:xfrm>
          <a:off x="483075" y="1311214"/>
          <a:ext cx="10179174" cy="4718649"/>
        </p:xfrm>
        <a:graphic>
          <a:graphicData uri="http://schemas.openxmlformats.org/drawingml/2006/table">
            <a:tbl>
              <a:tblPr firstRow="1" bandRow="1">
                <a:tableStyleId>{5C22544A-7EE6-4342-B048-85BDC9FD1C3A}</a:tableStyleId>
              </a:tblPr>
              <a:tblGrid>
                <a:gridCol w="5089587"/>
                <a:gridCol w="5089587"/>
              </a:tblGrid>
              <a:tr h="751002">
                <a:tc>
                  <a:txBody>
                    <a:bodyPr/>
                    <a:lstStyle/>
                    <a:p>
                      <a:r>
                        <a:rPr lang="ru-RU" dirty="0" smtClean="0"/>
                        <a:t>Вопрос.</a:t>
                      </a:r>
                      <a:endParaRPr lang="ru-RU" dirty="0"/>
                    </a:p>
                  </a:txBody>
                  <a:tcPr/>
                </a:tc>
                <a:tc>
                  <a:txBody>
                    <a:bodyPr/>
                    <a:lstStyle/>
                    <a:p>
                      <a:r>
                        <a:rPr lang="ru-RU" dirty="0" smtClean="0"/>
                        <a:t>Ответ.</a:t>
                      </a:r>
                      <a:endParaRPr lang="ru-RU" dirty="0"/>
                    </a:p>
                  </a:txBody>
                  <a:tcPr/>
                </a:tc>
              </a:tr>
              <a:tr h="963639">
                <a:tc>
                  <a:txBody>
                    <a:bodyPr/>
                    <a:lstStyle/>
                    <a:p>
                      <a:r>
                        <a:rPr lang="ru-RU" sz="1200" b="0" i="0" kern="1200" dirty="0" smtClean="0">
                          <a:solidFill>
                            <a:schemeClr val="dk1"/>
                          </a:solidFill>
                          <a:latin typeface="+mn-lt"/>
                          <a:ea typeface="+mn-ea"/>
                          <a:cs typeface="+mn-cs"/>
                        </a:rPr>
                        <a:t>1) Какие изобретения позволят человечеству совершить новый квантовый скачок?</a:t>
                      </a:r>
                      <a:endParaRPr lang="ru-RU" sz="1200" dirty="0"/>
                    </a:p>
                  </a:txBody>
                  <a:tcPr/>
                </a:tc>
                <a:tc>
                  <a:txBody>
                    <a:bodyPr/>
                    <a:lstStyle/>
                    <a:p>
                      <a:r>
                        <a:rPr lang="ru-RU" sz="1000" b="0" i="0" kern="1200" dirty="0" smtClean="0">
                          <a:solidFill>
                            <a:schemeClr val="dk1"/>
                          </a:solidFill>
                          <a:latin typeface="+mn-lt"/>
                          <a:ea typeface="+mn-ea"/>
                          <a:cs typeface="+mn-cs"/>
                        </a:rPr>
                        <a:t>Появятся роботы, техника, которая будет позволять вернуться в прошлое или увидеть будущее, различного рода изобретения, позволяющие осуществлять сложнейшие операции тяжелобольным людям.</a:t>
                      </a:r>
                      <a:endParaRPr lang="ru-RU" sz="1000" dirty="0"/>
                    </a:p>
                  </a:txBody>
                  <a:tcPr/>
                </a:tc>
              </a:tr>
              <a:tr h="751002">
                <a:tc>
                  <a:txBody>
                    <a:bodyPr/>
                    <a:lstStyle/>
                    <a:p>
                      <a:r>
                        <a:rPr lang="ru-RU" sz="1100" b="0" i="0" kern="1200" dirty="0" smtClean="0">
                          <a:solidFill>
                            <a:schemeClr val="dk1"/>
                          </a:solidFill>
                          <a:latin typeface="+mn-lt"/>
                          <a:ea typeface="+mn-ea"/>
                          <a:cs typeface="+mn-cs"/>
                        </a:rPr>
                        <a:t>2) Будут ли машины в будущем передвигаться по воздуху?</a:t>
                      </a:r>
                      <a:endParaRPr lang="ru-RU" sz="1100" dirty="0"/>
                    </a:p>
                  </a:txBody>
                  <a:tcPr/>
                </a:tc>
                <a:tc>
                  <a:txBody>
                    <a:bodyPr/>
                    <a:lstStyle/>
                    <a:p>
                      <a:r>
                        <a:rPr lang="ru-RU" sz="1200" dirty="0" smtClean="0"/>
                        <a:t>Да – 40%</a:t>
                      </a:r>
                    </a:p>
                    <a:p>
                      <a:r>
                        <a:rPr lang="ru-RU" sz="1200" dirty="0" smtClean="0"/>
                        <a:t>Нет – 60%</a:t>
                      </a:r>
                      <a:endParaRPr lang="ru-RU" sz="1200" dirty="0"/>
                    </a:p>
                  </a:txBody>
                  <a:tcPr/>
                </a:tc>
              </a:tr>
              <a:tr h="751002">
                <a:tc>
                  <a:txBody>
                    <a:bodyPr/>
                    <a:lstStyle/>
                    <a:p>
                      <a:r>
                        <a:rPr lang="ru-RU" sz="1200" b="0" i="0" kern="1200" dirty="0" smtClean="0">
                          <a:solidFill>
                            <a:schemeClr val="dk1"/>
                          </a:solidFill>
                          <a:latin typeface="+mn-lt"/>
                          <a:ea typeface="+mn-ea"/>
                          <a:cs typeface="+mn-cs"/>
                        </a:rPr>
                        <a:t>3) Будет ли человечество бессмертным?</a:t>
                      </a:r>
                      <a:endParaRPr lang="ru-RU" sz="1200" dirty="0"/>
                    </a:p>
                  </a:txBody>
                  <a:tcPr/>
                </a:tc>
                <a:tc>
                  <a:txBody>
                    <a:bodyPr/>
                    <a:lstStyle/>
                    <a:p>
                      <a:r>
                        <a:rPr lang="ru-RU" sz="1200" dirty="0" smtClean="0"/>
                        <a:t>Да – 70%</a:t>
                      </a:r>
                    </a:p>
                    <a:p>
                      <a:r>
                        <a:rPr lang="ru-RU" sz="1200" dirty="0" smtClean="0"/>
                        <a:t>Нет – 30%</a:t>
                      </a:r>
                      <a:endParaRPr lang="ru-RU" sz="1200" dirty="0"/>
                    </a:p>
                  </a:txBody>
                  <a:tcPr/>
                </a:tc>
              </a:tr>
              <a:tr h="751002">
                <a:tc>
                  <a:txBody>
                    <a:bodyPr/>
                    <a:lstStyle/>
                    <a:p>
                      <a:r>
                        <a:rPr lang="ru-RU" sz="1200" b="0" i="0" kern="1200" dirty="0" smtClean="0">
                          <a:solidFill>
                            <a:schemeClr val="dk1"/>
                          </a:solidFill>
                          <a:latin typeface="+mn-lt"/>
                          <a:ea typeface="+mn-ea"/>
                          <a:cs typeface="+mn-cs"/>
                        </a:rPr>
                        <a:t>4) Смогут ли роботы полностью заменить человеческий труд?</a:t>
                      </a:r>
                      <a:endParaRPr lang="ru-RU" sz="1200" dirty="0"/>
                    </a:p>
                  </a:txBody>
                  <a:tcPr/>
                </a:tc>
                <a:tc>
                  <a:txBody>
                    <a:bodyPr/>
                    <a:lstStyle/>
                    <a:p>
                      <a:r>
                        <a:rPr lang="ru-RU" sz="1200" dirty="0" smtClean="0"/>
                        <a:t>Да – 20%</a:t>
                      </a:r>
                    </a:p>
                    <a:p>
                      <a:r>
                        <a:rPr lang="ru-RU" sz="1200" dirty="0" smtClean="0"/>
                        <a:t>Нет – 70%</a:t>
                      </a:r>
                    </a:p>
                    <a:p>
                      <a:r>
                        <a:rPr lang="ru-RU" sz="1200" dirty="0" smtClean="0"/>
                        <a:t>Частично – 10%</a:t>
                      </a:r>
                      <a:endParaRPr lang="ru-RU" sz="1200" dirty="0"/>
                    </a:p>
                  </a:txBody>
                  <a:tcPr/>
                </a:tc>
              </a:tr>
              <a:tr h="751002">
                <a:tc>
                  <a:txBody>
                    <a:bodyPr/>
                    <a:lstStyle/>
                    <a:p>
                      <a:r>
                        <a:rPr lang="ru-RU" sz="1200" b="0" i="0" kern="1200" dirty="0" smtClean="0">
                          <a:solidFill>
                            <a:schemeClr val="dk1"/>
                          </a:solidFill>
                          <a:latin typeface="+mn-lt"/>
                          <a:ea typeface="+mn-ea"/>
                          <a:cs typeface="+mn-cs"/>
                        </a:rPr>
                        <a:t>5) Будут ли люди жить на других планетах?</a:t>
                      </a:r>
                      <a:endParaRPr lang="ru-RU" sz="1200" dirty="0"/>
                    </a:p>
                  </a:txBody>
                  <a:tcPr/>
                </a:tc>
                <a:tc>
                  <a:txBody>
                    <a:bodyPr/>
                    <a:lstStyle/>
                    <a:p>
                      <a:r>
                        <a:rPr lang="ru-RU" sz="1200" dirty="0" smtClean="0"/>
                        <a:t>Да – 50%</a:t>
                      </a:r>
                    </a:p>
                    <a:p>
                      <a:r>
                        <a:rPr lang="ru-RU" sz="1200" dirty="0" smtClean="0"/>
                        <a:t>Нет – 50%</a:t>
                      </a:r>
                      <a:endParaRPr lang="ru-RU" sz="1200" dirty="0"/>
                    </a:p>
                  </a:txBody>
                  <a:tcPr/>
                </a:tc>
              </a:tr>
            </a:tbl>
          </a:graphicData>
        </a:graphic>
      </p:graphicFrame>
    </p:spTree>
    <p:extLst>
      <p:ext uri="{BB962C8B-B14F-4D97-AF65-F5344CB8AC3E}">
        <p14:creationId xmlns:p14="http://schemas.microsoft.com/office/powerpoint/2010/main" xmlns="" val="1965895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Вывод</a:t>
            </a:r>
            <a:endParaRPr lang="ru-RU" dirty="0"/>
          </a:p>
        </p:txBody>
      </p:sp>
      <p:sp>
        <p:nvSpPr>
          <p:cNvPr id="3" name="Объект 2"/>
          <p:cNvSpPr>
            <a:spLocks noGrp="1"/>
          </p:cNvSpPr>
          <p:nvPr>
            <p:ph idx="1"/>
          </p:nvPr>
        </p:nvSpPr>
        <p:spPr>
          <a:xfrm>
            <a:off x="268942" y="2254373"/>
            <a:ext cx="11689976" cy="4361580"/>
          </a:xfrm>
        </p:spPr>
        <p:txBody>
          <a:bodyPr>
            <a:normAutofit/>
          </a:bodyPr>
          <a:lstStyle/>
          <a:p>
            <a:pPr fontAlgn="base"/>
            <a:r>
              <a:rPr lang="ru-RU" b="1" dirty="0"/>
              <a:t>Каким будет будущее</a:t>
            </a:r>
            <a:r>
              <a:rPr lang="ru-RU" dirty="0"/>
              <a:t> трудно предугадать. Писатели-фантасты по-разному описывают будущее. Но в большинстве случаев они сходны в одном: в обществе людей появятся роботы, у которых будет искусственный интеллект, и люди начнут переселяться на другие планеты. Возможно, так оно и будет. Ведь когда-то люди думали, что земля плоская, но когда стали бороздить просторы океана и открывать материки, то поняли, что дела обстоит совсем по-другому.</a:t>
            </a:r>
          </a:p>
          <a:p>
            <a:endParaRPr lang="ru-RU" dirty="0"/>
          </a:p>
        </p:txBody>
      </p:sp>
    </p:spTree>
    <p:extLst>
      <p:ext uri="{BB962C8B-B14F-4D97-AF65-F5344CB8AC3E}">
        <p14:creationId xmlns:p14="http://schemas.microsoft.com/office/powerpoint/2010/main" xmlns="" val="3138608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004" y="182593"/>
            <a:ext cx="3640347" cy="1600200"/>
          </a:xfrm>
        </p:spPr>
        <p:txBody>
          <a:bodyPr/>
          <a:lstStyle/>
          <a:p>
            <a:r>
              <a:rPr lang="ru-RU" dirty="0" smtClean="0"/>
              <a:t>Книга  «Пламя </a:t>
            </a:r>
            <a:r>
              <a:rPr lang="ru-RU" dirty="0" smtClean="0"/>
              <a:t>над бездной» </a:t>
            </a:r>
            <a:r>
              <a:rPr lang="ru-RU" dirty="0" err="1" smtClean="0"/>
              <a:t>Вернора</a:t>
            </a:r>
            <a:r>
              <a:rPr lang="ru-RU" dirty="0" smtClean="0"/>
              <a:t> </a:t>
            </a:r>
            <a:r>
              <a:rPr lang="ru-RU" dirty="0" err="1" smtClean="0"/>
              <a:t>Винджа</a:t>
            </a:r>
            <a:endParaRPr lang="ru-RU" dirty="0"/>
          </a:p>
        </p:txBody>
      </p:sp>
      <p:sp>
        <p:nvSpPr>
          <p:cNvPr id="4" name="Текст 3"/>
          <p:cNvSpPr>
            <a:spLocks noGrp="1"/>
          </p:cNvSpPr>
          <p:nvPr>
            <p:ph type="body" sz="half" idx="2"/>
          </p:nvPr>
        </p:nvSpPr>
        <p:spPr>
          <a:xfrm>
            <a:off x="1172206" y="2292518"/>
            <a:ext cx="2793158" cy="2895599"/>
          </a:xfrm>
        </p:spPr>
        <p:txBody>
          <a:bodyPr>
            <a:normAutofit fontScale="77500" lnSpcReduction="20000"/>
          </a:bodyPr>
          <a:lstStyle/>
          <a:p>
            <a:r>
              <a:rPr lang="ru-RU" dirty="0" smtClean="0"/>
              <a:t>Мир далекого будущего. Мир, в котором главной ценностью является не золото и даже не жизнь, а - информация... Знания, накопленные множеством цивилизаций, не должны бесследно исчезнуть - и поиск приводит группу археологов со </a:t>
            </a:r>
            <a:r>
              <a:rPr lang="ru-RU" dirty="0" err="1" smtClean="0"/>
              <a:t>Страума</a:t>
            </a:r>
            <a:r>
              <a:rPr lang="ru-RU" dirty="0" smtClean="0"/>
              <a:t> на, казалось бы, ничем не примечательную планету. Но... сокровища редко достигаются даром, нелегко избежать ловушек... Исследователи, занятые поисками ключа к древнему архиву, не подозревают, что уже активирована некая информационная структура, чуждый разум. Разум, основным принципом которого является подчинение себе...</a:t>
            </a:r>
            <a:endParaRPr lang="ru-RU" dirty="0"/>
          </a:p>
        </p:txBody>
      </p:sp>
      <p:pic>
        <p:nvPicPr>
          <p:cNvPr id="1026" name="Picture 2" descr="http://static.ozone.ru/multimedia/books_covers/1001207343.jpg"/>
          <p:cNvPicPr>
            <a:picLocks noChangeAspect="1" noChangeArrowheads="1"/>
          </p:cNvPicPr>
          <p:nvPr/>
        </p:nvPicPr>
        <p:blipFill>
          <a:blip r:embed="rId2"/>
          <a:srcRect/>
          <a:stretch>
            <a:fillRect/>
          </a:stretch>
        </p:blipFill>
        <p:spPr bwMode="auto">
          <a:xfrm>
            <a:off x="6539122" y="1483744"/>
            <a:ext cx="3096583" cy="341857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6765" y="691551"/>
            <a:ext cx="3667211" cy="1600200"/>
          </a:xfrm>
        </p:spPr>
        <p:txBody>
          <a:bodyPr/>
          <a:lstStyle/>
          <a:p>
            <a:r>
              <a:rPr lang="ru-RU" dirty="0" smtClean="0"/>
              <a:t>Книга </a:t>
            </a:r>
            <a:r>
              <a:rPr lang="ru-RU" dirty="0" smtClean="0"/>
              <a:t>«Конец детства» </a:t>
            </a:r>
            <a:r>
              <a:rPr lang="ru-RU" dirty="0" smtClean="0"/>
              <a:t>Артура Кларка</a:t>
            </a:r>
            <a:endParaRPr lang="ru-RU" dirty="0"/>
          </a:p>
        </p:txBody>
      </p:sp>
      <p:sp>
        <p:nvSpPr>
          <p:cNvPr id="4" name="Текст 3"/>
          <p:cNvSpPr>
            <a:spLocks noGrp="1"/>
          </p:cNvSpPr>
          <p:nvPr>
            <p:ph type="body" sz="half" idx="2"/>
          </p:nvPr>
        </p:nvSpPr>
        <p:spPr>
          <a:xfrm>
            <a:off x="973799" y="2887740"/>
            <a:ext cx="3175506" cy="2895599"/>
          </a:xfrm>
        </p:spPr>
        <p:txBody>
          <a:bodyPr>
            <a:normAutofit fontScale="77500" lnSpcReduction="20000"/>
          </a:bodyPr>
          <a:lstStyle/>
          <a:p>
            <a:r>
              <a:rPr lang="ru-RU" dirty="0" smtClean="0"/>
              <a:t>Почти прямо на финише космической гонки СССР и США на Землю прибывают корабли иной цивилизации, получившей имя </a:t>
            </a:r>
            <a:r>
              <a:rPr lang="ru-RU" dirty="0" err="1" smtClean="0"/>
              <a:t>Сверхправителей</a:t>
            </a:r>
            <a:r>
              <a:rPr lang="ru-RU" dirty="0" smtClean="0"/>
              <a:t>, и с этого момента дорога в космос человечеству была закрыта. Не из враждебности, нет — просто земляне еще слишком плохо развиты, чтоб адекватно воспринять открытый космос. Но взамен </a:t>
            </a:r>
            <a:r>
              <a:rPr lang="ru-RU" dirty="0" err="1" smtClean="0"/>
              <a:t>Сверхправители</a:t>
            </a:r>
            <a:r>
              <a:rPr lang="ru-RU" dirty="0" smtClean="0"/>
              <a:t> устраивают на Земле настоящий рай: людям больше не угрожают ни войны, ни болезни, ни голод, каждый может заниматься тем, чем хочет и что любит, не заботясь о завтрашнем дне. И лишь над двумя вопросами мучаются самые пытливые умы — куда стремиться людям теперь, и зачем всё это делают </a:t>
            </a:r>
            <a:r>
              <a:rPr lang="ru-RU" dirty="0" err="1" smtClean="0"/>
              <a:t>Сверхправители</a:t>
            </a:r>
            <a:r>
              <a:rPr lang="ru-RU" dirty="0" smtClean="0"/>
              <a:t>? Ответ рано или поздно будет получен, но принесет ли он радость людям?..</a:t>
            </a:r>
            <a:endParaRPr lang="ru-RU" dirty="0"/>
          </a:p>
        </p:txBody>
      </p:sp>
      <p:pic>
        <p:nvPicPr>
          <p:cNvPr id="32770" name="Picture 2" descr="https://im0-tub-ru.yandex.net/i?id=bb99afd7cb6edfdfcf2039f6b1ded025&amp;n=13"/>
          <p:cNvPicPr>
            <a:picLocks noChangeAspect="1" noChangeArrowheads="1"/>
          </p:cNvPicPr>
          <p:nvPr/>
        </p:nvPicPr>
        <p:blipFill>
          <a:blip r:embed="rId2"/>
          <a:srcRect/>
          <a:stretch>
            <a:fillRect/>
          </a:stretch>
        </p:blipFill>
        <p:spPr bwMode="auto">
          <a:xfrm>
            <a:off x="6564702" y="1500997"/>
            <a:ext cx="2768660" cy="3509603"/>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4569" y="743309"/>
            <a:ext cx="3296275" cy="1600200"/>
          </a:xfrm>
        </p:spPr>
        <p:txBody>
          <a:bodyPr/>
          <a:lstStyle/>
          <a:p>
            <a:r>
              <a:rPr lang="ru-RU" dirty="0" smtClean="0"/>
              <a:t>Фильм </a:t>
            </a:r>
            <a:r>
              <a:rPr lang="ru-RU" dirty="0" smtClean="0"/>
              <a:t>«Гостья из будущего»</a:t>
            </a:r>
            <a:endParaRPr lang="ru-RU" dirty="0"/>
          </a:p>
        </p:txBody>
      </p:sp>
      <p:sp>
        <p:nvSpPr>
          <p:cNvPr id="4" name="Текст 3"/>
          <p:cNvSpPr>
            <a:spLocks noGrp="1"/>
          </p:cNvSpPr>
          <p:nvPr>
            <p:ph type="body" sz="half" idx="2"/>
          </p:nvPr>
        </p:nvSpPr>
        <p:spPr/>
        <p:txBody>
          <a:bodyPr/>
          <a:lstStyle/>
          <a:p>
            <a:r>
              <a:rPr lang="ru-RU" dirty="0" smtClean="0"/>
              <a:t>Борьба с космическими пиратами, захватывающее путешествие во времени, знакомство с девочкой из будущего Алисой Селезневой - вот к чему привел обычный поход за кефиром мальчика Колю из 6-го класса.</a:t>
            </a:r>
            <a:endParaRPr lang="ru-RU" dirty="0"/>
          </a:p>
        </p:txBody>
      </p:sp>
      <p:pic>
        <p:nvPicPr>
          <p:cNvPr id="31746" name="Picture 2" descr="Гостья из будущего (Gostya iz budushchego)"/>
          <p:cNvPicPr>
            <a:picLocks noChangeAspect="1" noChangeArrowheads="1"/>
          </p:cNvPicPr>
          <p:nvPr/>
        </p:nvPicPr>
        <p:blipFill>
          <a:blip r:embed="rId2"/>
          <a:srcRect/>
          <a:stretch>
            <a:fillRect/>
          </a:stretch>
        </p:blipFill>
        <p:spPr bwMode="auto">
          <a:xfrm>
            <a:off x="6280329" y="994254"/>
            <a:ext cx="3429000" cy="465772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9460" y="803694"/>
            <a:ext cx="3046109" cy="1600200"/>
          </a:xfrm>
        </p:spPr>
        <p:txBody>
          <a:bodyPr/>
          <a:lstStyle/>
          <a:p>
            <a:r>
              <a:rPr lang="ru-RU" dirty="0" smtClean="0"/>
              <a:t>Фильм «Назад </a:t>
            </a:r>
            <a:r>
              <a:rPr lang="ru-RU" dirty="0" smtClean="0"/>
              <a:t>в будущее 2»</a:t>
            </a:r>
            <a:endParaRPr lang="ru-RU" dirty="0"/>
          </a:p>
        </p:txBody>
      </p:sp>
      <p:sp>
        <p:nvSpPr>
          <p:cNvPr id="4" name="Текст 3"/>
          <p:cNvSpPr>
            <a:spLocks noGrp="1"/>
          </p:cNvSpPr>
          <p:nvPr>
            <p:ph type="body" sz="half" idx="2"/>
          </p:nvPr>
        </p:nvSpPr>
        <p:spPr>
          <a:xfrm>
            <a:off x="931653" y="2982631"/>
            <a:ext cx="3275252" cy="2895599"/>
          </a:xfrm>
        </p:spPr>
        <p:txBody>
          <a:bodyPr/>
          <a:lstStyle/>
          <a:p>
            <a:r>
              <a:rPr lang="ru-RU" dirty="0" smtClean="0"/>
              <a:t>Продолжение фантастической истории о приключениях американского подростка во времени. На этот раз с помощью модернизированной Доком машины времени Марти из 80-х попадает в будущее. Дети Марти в беде, и их надо выручать. Приходится повозиться со злодеем.</a:t>
            </a:r>
            <a:endParaRPr lang="ru-RU" dirty="0"/>
          </a:p>
        </p:txBody>
      </p:sp>
      <p:pic>
        <p:nvPicPr>
          <p:cNvPr id="30722" name="Picture 2" descr="Назад в будущее 2 (Back to the Future Part II)"/>
          <p:cNvPicPr>
            <a:picLocks noChangeAspect="1" noChangeArrowheads="1"/>
          </p:cNvPicPr>
          <p:nvPr/>
        </p:nvPicPr>
        <p:blipFill>
          <a:blip r:embed="rId2"/>
          <a:srcRect/>
          <a:stretch>
            <a:fillRect/>
          </a:stretch>
        </p:blipFill>
        <p:spPr bwMode="auto">
          <a:xfrm>
            <a:off x="6625386" y="996440"/>
            <a:ext cx="3429000" cy="495300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Наше </a:t>
            </a:r>
            <a:r>
              <a:rPr lang="ru-RU" dirty="0" smtClean="0"/>
              <a:t>мнение.</a:t>
            </a:r>
            <a:endParaRPr lang="ru-RU" dirty="0"/>
          </a:p>
        </p:txBody>
      </p:sp>
      <p:sp>
        <p:nvSpPr>
          <p:cNvPr id="3" name="Текст 2"/>
          <p:cNvSpPr>
            <a:spLocks noGrp="1"/>
          </p:cNvSpPr>
          <p:nvPr>
            <p:ph type="body" sz="half" idx="2"/>
          </p:nvPr>
        </p:nvSpPr>
        <p:spPr>
          <a:xfrm>
            <a:off x="1077316" y="2363638"/>
            <a:ext cx="8825659" cy="3466381"/>
          </a:xfrm>
        </p:spPr>
        <p:txBody>
          <a:bodyPr>
            <a:normAutofit/>
          </a:bodyPr>
          <a:lstStyle/>
          <a:p>
            <a:r>
              <a:rPr lang="ru-RU" dirty="0" smtClean="0"/>
              <a:t>Мы думаем, что будущее будет намного </a:t>
            </a:r>
            <a:r>
              <a:rPr lang="ru-RU" dirty="0" err="1" smtClean="0"/>
              <a:t>усовершенствованнее</a:t>
            </a:r>
            <a:r>
              <a:rPr lang="ru-RU" dirty="0" smtClean="0"/>
              <a:t>, чем настоящее время. Появятся роботы, во многом </a:t>
            </a:r>
            <a:r>
              <a:rPr lang="ru-RU" dirty="0" smtClean="0"/>
              <a:t>похожие на людей, новые здания, которые будут иметь необычные формы, возможно даже летающие машины. Чтобы легче представить будущее в наших глазах, мы сделали макет и представили его перед нашими одноклассниками. </a:t>
            </a:r>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Презентация макета.</a:t>
            </a:r>
            <a:endParaRPr lang="ru-RU" dirty="0"/>
          </a:p>
        </p:txBody>
      </p:sp>
      <p:pic>
        <p:nvPicPr>
          <p:cNvPr id="34820" name="Picture 4" descr="https://pp.userapi.com/c830109/v830109479/ad3c/dplstKLECkU.jpg"/>
          <p:cNvPicPr>
            <a:picLocks noChangeAspect="1" noChangeArrowheads="1"/>
          </p:cNvPicPr>
          <p:nvPr/>
        </p:nvPicPr>
        <p:blipFill>
          <a:blip r:embed="rId2"/>
          <a:srcRect/>
          <a:stretch>
            <a:fillRect/>
          </a:stretch>
        </p:blipFill>
        <p:spPr bwMode="auto">
          <a:xfrm>
            <a:off x="2734569" y="4550684"/>
            <a:ext cx="3256301" cy="2046828"/>
          </a:xfrm>
          <a:prstGeom prst="rect">
            <a:avLst/>
          </a:prstGeom>
          <a:noFill/>
        </p:spPr>
      </p:pic>
      <p:pic>
        <p:nvPicPr>
          <p:cNvPr id="34822" name="Picture 6" descr="https://pp.userapi.com/c638921/v638921479/486d8/uHSWaWAjOyg.jpg"/>
          <p:cNvPicPr>
            <a:picLocks noChangeAspect="1" noChangeArrowheads="1"/>
          </p:cNvPicPr>
          <p:nvPr/>
        </p:nvPicPr>
        <p:blipFill>
          <a:blip r:embed="rId3" cstate="print"/>
          <a:srcRect/>
          <a:stretch>
            <a:fillRect/>
          </a:stretch>
        </p:blipFill>
        <p:spPr bwMode="auto">
          <a:xfrm rot="20849336">
            <a:off x="467619" y="2410005"/>
            <a:ext cx="2548627" cy="1839592"/>
          </a:xfrm>
          <a:prstGeom prst="rect">
            <a:avLst/>
          </a:prstGeom>
          <a:noFill/>
        </p:spPr>
      </p:pic>
      <p:pic>
        <p:nvPicPr>
          <p:cNvPr id="34824" name="Picture 8" descr="https://pp.userapi.com/c831108/v831108479/a0bb/89iDrtI3a58.jpg"/>
          <p:cNvPicPr>
            <a:picLocks noChangeAspect="1" noChangeArrowheads="1"/>
          </p:cNvPicPr>
          <p:nvPr/>
        </p:nvPicPr>
        <p:blipFill>
          <a:blip r:embed="rId4"/>
          <a:srcRect/>
          <a:stretch>
            <a:fillRect/>
          </a:stretch>
        </p:blipFill>
        <p:spPr bwMode="auto">
          <a:xfrm rot="21283842">
            <a:off x="7997500" y="4645368"/>
            <a:ext cx="2785518" cy="2089139"/>
          </a:xfrm>
          <a:prstGeom prst="rect">
            <a:avLst/>
          </a:prstGeom>
          <a:noFill/>
        </p:spPr>
      </p:pic>
      <p:pic>
        <p:nvPicPr>
          <p:cNvPr id="34826" name="Picture 10" descr="https://pp.userapi.com/c830400/v830400479/99f4/2KbHAKkJG9s.jpg"/>
          <p:cNvPicPr>
            <a:picLocks noChangeAspect="1" noChangeArrowheads="1"/>
          </p:cNvPicPr>
          <p:nvPr/>
        </p:nvPicPr>
        <p:blipFill>
          <a:blip r:embed="rId5"/>
          <a:srcRect/>
          <a:stretch>
            <a:fillRect/>
          </a:stretch>
        </p:blipFill>
        <p:spPr bwMode="auto">
          <a:xfrm rot="313158">
            <a:off x="4955666" y="2126307"/>
            <a:ext cx="3057391" cy="2293043"/>
          </a:xfrm>
          <a:prstGeom prst="rect">
            <a:avLst/>
          </a:prstGeom>
          <a:noFill/>
        </p:spPr>
      </p:pic>
      <p:pic>
        <p:nvPicPr>
          <p:cNvPr id="34828" name="Picture 12" descr="https://pp.userapi.com/c841338/v841338479/470c7/dX3yLuN2YBM.jpg"/>
          <p:cNvPicPr>
            <a:picLocks noChangeAspect="1" noChangeArrowheads="1"/>
          </p:cNvPicPr>
          <p:nvPr/>
        </p:nvPicPr>
        <p:blipFill>
          <a:blip r:embed="rId6"/>
          <a:srcRect/>
          <a:stretch>
            <a:fillRect/>
          </a:stretch>
        </p:blipFill>
        <p:spPr bwMode="auto">
          <a:xfrm rot="349463">
            <a:off x="8683226" y="1750800"/>
            <a:ext cx="3101020" cy="232576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Мнение футурологов.</a:t>
            </a:r>
            <a:r>
              <a:rPr lang="ru-RU" dirty="0" smtClean="0"/>
              <a:t/>
            </a:r>
            <a:br>
              <a:rPr lang="ru-RU" dirty="0" smtClean="0"/>
            </a:br>
            <a:endParaRPr lang="ru-RU" dirty="0"/>
          </a:p>
        </p:txBody>
      </p:sp>
      <p:sp>
        <p:nvSpPr>
          <p:cNvPr id="3" name="Объект 2"/>
          <p:cNvSpPr>
            <a:spLocks noGrp="1"/>
          </p:cNvSpPr>
          <p:nvPr>
            <p:ph idx="1"/>
          </p:nvPr>
        </p:nvSpPr>
        <p:spPr/>
        <p:txBody>
          <a:bodyPr>
            <a:normAutofit fontScale="62500" lnSpcReduction="20000"/>
          </a:bodyPr>
          <a:lstStyle/>
          <a:p>
            <a:r>
              <a:rPr lang="ru-RU" dirty="0" smtClean="0"/>
              <a:t>"Через 50 лет мы будем жить лучше. Мы будем ездить на автомобилях, работающих на солнечной энергии, и есть мясо, произведенное в лаборатории, без убийства животных. Мы будем брать энергию, которая нам нужна, из центра Земли, и распрощаемся, наконец, с газом и нефтью", - пишет издание. "Джованни </a:t>
            </a:r>
            <a:r>
              <a:rPr lang="ru-RU" dirty="0" err="1" smtClean="0"/>
              <a:t>Биньями</a:t>
            </a:r>
            <a:r>
              <a:rPr lang="ru-RU" dirty="0" smtClean="0"/>
              <a:t>, ученый мировой величины, с недавнего времени возглавляющий Национальный институт астрофизики, совершил путешествие по миру, чтобы понять, какие открытия, способные изменить нашу жизнь, еще остается сделать, - рассказывает автор. - Скорость научного познания непостоянна, но она неуклонно увеличивается". Какой будет наша жизнь в 2062 году? </a:t>
            </a:r>
            <a:r>
              <a:rPr lang="ru-RU" dirty="0" err="1" smtClean="0"/>
              <a:t>Биньями</a:t>
            </a:r>
            <a:r>
              <a:rPr lang="ru-RU" dirty="0" smtClean="0"/>
              <a:t> уверен: "Уже родился ребенок, который будет гулять по Марсу". Потому что планы покорения Марса разработаны уже давно. Ученый утверждает, что на Марс следует лететь, чтобы "понять секрет жизни, тайну того, как она сформировалась во Вселенной". Затем будет открыта новая, недосягаемая жизнь. Потребуется везение, чтобы перехватить сигнал из глубокого космоса, но это реально, и это придаст нам уверенности в том, что в другой солнечной системе существует разумная жизнь. "С этого момента в каждом из нас </a:t>
            </a:r>
            <a:r>
              <a:rPr lang="ru-RU" dirty="0" smtClean="0"/>
              <a:t>что-то изменится</a:t>
            </a:r>
            <a:r>
              <a:rPr lang="ru-RU" dirty="0" smtClean="0"/>
              <a:t>", - убежден ученый. "Одним из фундаментальных вопросов будет оставаться энергия, - продолжает автор. - Сам </a:t>
            </a:r>
            <a:r>
              <a:rPr lang="ru-RU" dirty="0" err="1" smtClean="0"/>
              <a:t>Биньями</a:t>
            </a:r>
            <a:r>
              <a:rPr lang="ru-RU" dirty="0" smtClean="0"/>
              <a:t>, как и многие ученые, является сторонником использования ядерной энергии. Но он осознает, что общество не изменит своего негативного отношение к ней и через 50 лет. Поэтому, принимая во внимание, что углеводородное сырье быстро нарушает баланс планеты, а альтернативные источники энергии не способны удовлетворить мировые потребности, будет выбран третий путь: глубокая геотермия". К 2062 году большую часть работы вместо человека будут выполнять молекулярные конструкторы, рисует будущее собеседник издания, а продолжительность жизни человека значительно увеличится. "В 2062 году родится ребенок, который будет жить 152 года", - уверен итальянский ученый.</a:t>
            </a:r>
          </a:p>
          <a:p>
            <a:endParaRPr lang="ru-RU" dirty="0"/>
          </a:p>
        </p:txBody>
      </p:sp>
    </p:spTree>
    <p:extLst>
      <p:ext uri="{BB962C8B-B14F-4D97-AF65-F5344CB8AC3E}">
        <p14:creationId xmlns:p14="http://schemas.microsoft.com/office/powerpoint/2010/main" xmlns="" val="24659996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конференц-зал)">
  <a:themeElements>
    <a:clrScheme name="Ион (конференц-зал)">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Ион (конференц-зал)">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конференц-зал)">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140</TotalTime>
  <Words>1637</Words>
  <Application>Microsoft Office PowerPoint</Application>
  <PresentationFormat>Произвольный</PresentationFormat>
  <Paragraphs>79</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Ион (конференц-зал)</vt:lpstr>
      <vt:lpstr>Тема: «Будущее через 50 лет» </vt:lpstr>
      <vt:lpstr>Каким будет будущее? </vt:lpstr>
      <vt:lpstr>Книга  «Пламя над бездной» Вернора Винджа</vt:lpstr>
      <vt:lpstr>Книга «Конец детства» Артура Кларка</vt:lpstr>
      <vt:lpstr>Фильм «Гостья из будущего»</vt:lpstr>
      <vt:lpstr>Фильм «Назад в будущее 2»</vt:lpstr>
      <vt:lpstr>Наше мнение.</vt:lpstr>
      <vt:lpstr>Презентация макета.</vt:lpstr>
      <vt:lpstr>Мнение футурологов. </vt:lpstr>
      <vt:lpstr>Источники энергии.</vt:lpstr>
      <vt:lpstr>Источники энергии.</vt:lpstr>
      <vt:lpstr>Источники энергии.</vt:lpstr>
      <vt:lpstr>Одежда.</vt:lpstr>
      <vt:lpstr>Одежда.</vt:lpstr>
      <vt:lpstr>Одежда.</vt:lpstr>
      <vt:lpstr>Одежда.</vt:lpstr>
      <vt:lpstr>Слайд 17</vt:lpstr>
      <vt:lpstr>Слайд 18</vt:lpstr>
      <vt:lpstr>Слайд 19</vt:lpstr>
      <vt:lpstr>Слайд 20</vt:lpstr>
      <vt:lpstr>Слайд 21</vt:lpstr>
      <vt:lpstr>Слайд 22</vt:lpstr>
      <vt:lpstr>Опрос.</vt:lpstr>
      <vt:lpstr>Слайд 24</vt:lpstr>
      <vt:lpstr>Вывод</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Будущее</dc:title>
  <dc:creator>рустам</dc:creator>
  <cp:lastModifiedBy>Диана</cp:lastModifiedBy>
  <cp:revision>15</cp:revision>
  <dcterms:created xsi:type="dcterms:W3CDTF">2017-12-10T16:43:28Z</dcterms:created>
  <dcterms:modified xsi:type="dcterms:W3CDTF">2017-12-10T19:17:33Z</dcterms:modified>
</cp:coreProperties>
</file>